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439" r:id="rId6"/>
    <p:sldId id="2467" r:id="rId7"/>
    <p:sldId id="2471" r:id="rId8"/>
    <p:sldId id="260" r:id="rId9"/>
    <p:sldId id="2468" r:id="rId10"/>
    <p:sldId id="2453" r:id="rId11"/>
    <p:sldId id="2455" r:id="rId12"/>
    <p:sldId id="2456" r:id="rId13"/>
    <p:sldId id="2457" r:id="rId14"/>
    <p:sldId id="2458" r:id="rId15"/>
    <p:sldId id="2459" r:id="rId16"/>
    <p:sldId id="2460" r:id="rId17"/>
    <p:sldId id="2461" r:id="rId18"/>
    <p:sldId id="2462" r:id="rId19"/>
    <p:sldId id="2463" r:id="rId20"/>
    <p:sldId id="2464" r:id="rId21"/>
    <p:sldId id="2465" r:id="rId22"/>
    <p:sldId id="2466" r:id="rId23"/>
    <p:sldId id="244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3A"/>
    <a:srgbClr val="004376"/>
    <a:srgbClr val="012167"/>
    <a:srgbClr val="2313F5"/>
    <a:srgbClr val="BAE5F8"/>
    <a:srgbClr val="B3E2F7"/>
    <a:srgbClr val="FFFFFF"/>
    <a:srgbClr val="E6E6E6"/>
    <a:srgbClr val="450A80"/>
    <a:srgbClr val="09A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smtClean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70" r:id="rId8"/>
    <p:sldLayoutId id="2147483669" r:id="rId9"/>
    <p:sldLayoutId id="2147483667" r:id="rId10"/>
    <p:sldLayoutId id="2147483668" r:id="rId11"/>
    <p:sldLayoutId id="2147483666" r:id="rId12"/>
    <p:sldLayoutId id="2147483671" r:id="rId13"/>
    <p:sldLayoutId id="2147483655" r:id="rId1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" b="5705"/>
          <a:stretch>
            <a:fillRect/>
          </a:stretch>
        </p:blipFill>
        <p:spPr>
          <a:xfrm>
            <a:off x="0" y="-2"/>
            <a:ext cx="12187354" cy="6858001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  <a:effectLst>
            <a:glow rad="127000">
              <a:srgbClr val="004376"/>
            </a:glow>
          </a:effectLst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100000">
                  <a:srgbClr val="B3E2F7"/>
                </a:gs>
                <a:gs pos="100000">
                  <a:srgbClr val="C0F400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0213A"/>
              </a:glow>
              <a:outerShdw blurRad="800100" dist="50800" dir="5400000" sx="1000" sy="1000" algn="ctr" rotWithShape="0">
                <a:srgbClr val="000000">
                  <a:alpha val="15000"/>
                </a:srgbClr>
              </a:outerShdw>
            </a:effectLst>
            <a:scene3d>
              <a:camera prst="orthographicFront"/>
              <a:lightRig rig="fla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575325"/>
            <a:ext cx="6663864" cy="576163"/>
          </a:xfrm>
          <a:scene3d>
            <a:camera prst="orthographicFront"/>
            <a:lightRig rig="threePt" dir="t"/>
          </a:scene3d>
          <a:sp3d>
            <a:bevelT prst="convex"/>
          </a:sp3d>
        </p:spPr>
        <p:txBody>
          <a:bodyPr>
            <a:noAutofit/>
          </a:bodyPr>
          <a:lstStyle/>
          <a:p>
            <a:r>
              <a:rPr lang="en-US" sz="3600" b="0" dirty="0">
                <a:latin typeface="Algerian" panose="04020705040A02060702" pitchFamily="82" charset="0"/>
              </a:rPr>
              <a:t>SDLC </a:t>
            </a:r>
            <a:r>
              <a:rPr lang="en-US" sz="3600" b="0" dirty="0" smtClean="0">
                <a:latin typeface="Algerian" panose="04020705040A02060702" pitchFamily="82" charset="0"/>
              </a:rPr>
              <a:t>Automator</a:t>
            </a:r>
            <a:endParaRPr lang="en-US" sz="3600" dirty="0">
              <a:solidFill>
                <a:srgbClr val="2F3342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6502" y="3344133"/>
            <a:ext cx="6609256" cy="450503"/>
          </a:xfrm>
        </p:spPr>
        <p:txBody>
          <a:bodyPr>
            <a:noAutofit/>
          </a:bodyPr>
          <a:lstStyle/>
          <a:p>
            <a:r>
              <a:rPr lang="en-US" sz="1400" dirty="0"/>
              <a:t>Revolutionizing Software Development Lifecycle Automation with AI-driven Efficiency and Collaboration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189" y="2456739"/>
            <a:ext cx="1048727" cy="74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Test Case Generation </a:t>
            </a:r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380924" y="778352"/>
            <a:ext cx="6697762" cy="451710"/>
          </a:xfrm>
        </p:spPr>
        <p:txBody>
          <a:bodyPr/>
          <a:lstStyle/>
          <a:p>
            <a:pPr algn="ctr"/>
            <a:r>
              <a:rPr lang="en-US" sz="1000" dirty="0"/>
              <a:t>Overview of automated functional test case creation from requirements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9" y="6403273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sz="1200" dirty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2200" y="1873759"/>
            <a:ext cx="3074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system begins by parsing the Software Requirement Specification (SRS) and System Design Document (SDD) to extract structured functional requirements.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22200" y="2732559"/>
            <a:ext cx="328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Analyze Requirements Automatically</a:t>
            </a:r>
            <a:endParaRPr lang="en-US" sz="11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422200" y="3040336"/>
            <a:ext cx="3074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 analyzes the extracted requirements to identify test needs for each module or feature, including objectives, scenarios, and edge cases.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22200" y="3883802"/>
            <a:ext cx="328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 Standardized Test Cases</a:t>
            </a:r>
            <a:endParaRPr lang="en-US" sz="1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422200" y="4287627"/>
            <a:ext cx="337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Outputs detailed test cases in a standardized </a:t>
            </a:r>
            <a:r>
              <a:rPr lang="en-US" sz="1200" dirty="0" smtClean="0"/>
              <a:t>format </a:t>
            </a:r>
            <a:r>
              <a:rPr lang="en-US" sz="1200" dirty="0"/>
              <a:t>with clear sections: Test Case ID, Description, Preconditions, Steps, Expected Results, and References (SRS/SDD).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22200" y="1518407"/>
            <a:ext cx="328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Parse SRS &amp; SDD Documents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16174" y="5256254"/>
            <a:ext cx="328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Validate Completeness and Consistency</a:t>
            </a:r>
            <a:endParaRPr lang="en-US" sz="1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22200" y="5549221"/>
            <a:ext cx="314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validates test cases against the SRS and SDD to ensure full coverage, no duplicates, and alignment with functional requirements.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8" y="5292375"/>
            <a:ext cx="813732" cy="690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94" y="3983024"/>
            <a:ext cx="678955" cy="678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4" y="2814374"/>
            <a:ext cx="815105" cy="678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80" y="1569544"/>
            <a:ext cx="984647" cy="559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72" y="1826184"/>
            <a:ext cx="7477748" cy="436936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2307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Proposal Generation </a:t>
            </a:r>
            <a:r>
              <a:rPr lang="en-US" b="0" dirty="0" smtClean="0"/>
              <a:t>Workflow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10687" y="778352"/>
            <a:ext cx="8489658" cy="451710"/>
          </a:xfrm>
        </p:spPr>
        <p:txBody>
          <a:bodyPr/>
          <a:lstStyle/>
          <a:p>
            <a:pPr algn="ctr"/>
            <a:r>
              <a:rPr lang="en-US" sz="1000" dirty="0"/>
              <a:t>Automated proposal creation using standardized templates to accelerate delivery and reduce analyst effort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66726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9" y="6470164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4851" y="2060428"/>
            <a:ext cx="328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Input Request for Proposal document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4851" y="2439831"/>
            <a:ext cx="271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Starts with uploading or entering the RFP document to initiate proposal creation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84851" y="3237356"/>
            <a:ext cx="328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Automatic Proposal Generation</a:t>
            </a:r>
            <a:endParaRPr lang="en-US" sz="11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80197" y="3532322"/>
            <a:ext cx="271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generates structured proposals including scope, architecture, and solution details automatically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4851" y="4418255"/>
            <a:ext cx="328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Effort and Time Savings</a:t>
            </a:r>
            <a:endParaRPr 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480197" y="4728609"/>
            <a:ext cx="271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Significantly reduces business analyst workload and accelerates proposal delivery timelines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11" y="2015094"/>
            <a:ext cx="720922" cy="7209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89" y="3295534"/>
            <a:ext cx="757166" cy="601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9" y="4485298"/>
            <a:ext cx="854446" cy="680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730" y="1757119"/>
            <a:ext cx="7193902" cy="45150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30820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Maximize Efficiency with SDLC Automator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10687" y="778352"/>
            <a:ext cx="8489658" cy="451710"/>
          </a:xfrm>
        </p:spPr>
        <p:txBody>
          <a:bodyPr/>
          <a:lstStyle/>
          <a:p>
            <a:pPr algn="ctr"/>
            <a:r>
              <a:rPr lang="en-US" sz="1000" dirty="0"/>
              <a:t>Accelerate your SDLC processes by reducing errors and boosting team productivity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9" y="6465920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Placeholder 7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68" t="-858" r="2043" b="858"/>
          <a:stretch/>
        </p:blipFill>
        <p:spPr>
          <a:xfrm>
            <a:off x="595884" y="1598963"/>
            <a:ext cx="10648864" cy="45506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21750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Business Model &amp; Pricing Strategy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10687" y="778352"/>
            <a:ext cx="8489658" cy="451710"/>
          </a:xfrm>
        </p:spPr>
        <p:txBody>
          <a:bodyPr/>
          <a:lstStyle/>
          <a:p>
            <a:pPr algn="ctr"/>
            <a:r>
              <a:rPr lang="en-US" sz="1000" dirty="0"/>
              <a:t>Overview of subscription tiers, add-ons, and scalable solutions supporting growth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9" y="6456328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2909"/>
              </p:ext>
            </p:extLst>
          </p:nvPr>
        </p:nvGraphicFramePr>
        <p:xfrm>
          <a:off x="810206" y="1639085"/>
          <a:ext cx="9741161" cy="464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913">
                  <a:extLst>
                    <a:ext uri="{9D8B030D-6E8A-4147-A177-3AD203B41FA5}">
                      <a16:colId xmlns:a16="http://schemas.microsoft.com/office/drawing/2014/main" val="628444326"/>
                    </a:ext>
                  </a:extLst>
                </a:gridCol>
                <a:gridCol w="6753248">
                  <a:extLst>
                    <a:ext uri="{9D8B030D-6E8A-4147-A177-3AD203B41FA5}">
                      <a16:colId xmlns:a16="http://schemas.microsoft.com/office/drawing/2014/main" val="3971040287"/>
                    </a:ext>
                  </a:extLst>
                </a:gridCol>
              </a:tblGrid>
              <a:tr h="507962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Aspect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2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67577"/>
                  </a:ext>
                </a:extLst>
              </a:tr>
              <a:tr h="50796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Model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SaaS-based subscription model providing end-to-end SDLC automation. Offers web-based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platform for software teams, project managers, and IT service providers.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21506"/>
                  </a:ext>
                </a:extLst>
              </a:tr>
              <a:tr h="5079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Target Customers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Software development organizations, IT consultancies, project managers, QA teams, and enterprises managing multiple SDLC projects.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673268"/>
                  </a:ext>
                </a:extLst>
              </a:tr>
              <a:tr h="62449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 Proposition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End-to-end automation of the Software Development Lifecycle — from BRD to SRS to SDD, and from RFPs to proposals — complete with diagrams and charts. It accelerates delivery, minimizes human errors, embeds visual clarity, and fosters seamless collaboration.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82172"/>
                  </a:ext>
                </a:extLst>
              </a:tr>
              <a:tr h="80292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Pricing Tiers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 </a:t>
                      </a:r>
                      <a:r>
                        <a:rPr lang="en-US" sz="1200" b="1" dirty="0" smtClean="0"/>
                        <a:t>Basic:</a:t>
                      </a:r>
                      <a:r>
                        <a:rPr lang="en-US" sz="1200" dirty="0" smtClean="0"/>
                        <a:t> For small teams, limited projects, access to core SDLC automation features.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2. </a:t>
                      </a:r>
                      <a:r>
                        <a:rPr lang="en-US" sz="1200" b="1" dirty="0" smtClean="0"/>
                        <a:t>Pro:</a:t>
                      </a:r>
                      <a:r>
                        <a:rPr lang="en-US" sz="1200" dirty="0" smtClean="0"/>
                        <a:t> Medium teams, unlimited projects, advanced automation and diagrams.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3. </a:t>
                      </a:r>
                      <a:r>
                        <a:rPr lang="en-US" sz="1200" b="1" dirty="0" smtClean="0"/>
                        <a:t>Enterprise:</a:t>
                      </a:r>
                      <a:r>
                        <a:rPr lang="en-US" sz="1200" dirty="0" smtClean="0"/>
                        <a:t> Custom plans for large organizations, priority support, integrations, and multi-user management.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729214"/>
                  </a:ext>
                </a:extLst>
              </a:tr>
              <a:tr h="62449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Revenue Streams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 Subscription fees (monthly/annual)</a:t>
                      </a:r>
                    </a:p>
                    <a:p>
                      <a:pPr algn="ctr"/>
                      <a:r>
                        <a:rPr lang="en-US" sz="1200" dirty="0" smtClean="0"/>
                        <a:t>2. Enterprise custom contracts</a:t>
                      </a:r>
                    </a:p>
                    <a:p>
                      <a:pPr algn="ctr"/>
                      <a:r>
                        <a:rPr lang="en-US" sz="1200" dirty="0" smtClean="0"/>
                        <a:t>3. Optional add-ons: advanced templates, integration modules, premium support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186638"/>
                  </a:ext>
                </a:extLst>
              </a:tr>
              <a:tr h="5079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Customer Retention Strategy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Regular updates with new features, integration with popular tools, responsive support, and AI-assisted efficiency improvements.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590516"/>
                  </a:ext>
                </a:extLst>
              </a:tr>
              <a:tr h="50796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Go-to-Market Strategy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Online marketing, demos for target clients, webinars, partnerships with IT consultancies, and freemium trials to attract new users.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491832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45846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22633" y="745681"/>
            <a:ext cx="3964141" cy="5364170"/>
            <a:chOff x="883522" y="812793"/>
            <a:chExt cx="4938438" cy="53641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013743" cy="4773273"/>
            </a:xfrm>
            <a:prstGeom prst="rect">
              <a:avLst/>
            </a:prstGeom>
            <a:gradFill>
              <a:gsLst>
                <a:gs pos="0">
                  <a:srgbClr val="B3E2F7"/>
                </a:gs>
                <a:gs pos="75000">
                  <a:srgbClr val="B3E2F7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164257" cy="4305549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812793"/>
              <a:ext cx="3840209" cy="4368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8" y="923854"/>
            <a:ext cx="3344955" cy="266469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Unlock </a:t>
            </a:r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AI-Powered </a:t>
            </a:r>
            <a:r>
              <a:rPr lang="en-US" sz="2800" dirty="0">
                <a:solidFill>
                  <a:schemeClr val="tx1"/>
                </a:solidFill>
              </a:rPr>
              <a:t>Efficiency with Tailored SDLC Pricing Plans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30860" y="3588549"/>
            <a:ext cx="3182791" cy="1093448"/>
          </a:xfrm>
        </p:spPr>
        <p:txBody>
          <a:bodyPr/>
          <a:lstStyle/>
          <a:p>
            <a:r>
              <a:rPr lang="en-US" sz="1200" dirty="0">
                <a:solidFill>
                  <a:schemeClr val="tx1"/>
                </a:solidFill>
              </a:rPr>
              <a:t>Choose the ideal SDLC Automator subscription to accelerate your development workflow and scale with ease.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659039"/>
              </p:ext>
            </p:extLst>
          </p:nvPr>
        </p:nvGraphicFramePr>
        <p:xfrm>
          <a:off x="4568188" y="1021460"/>
          <a:ext cx="6913968" cy="3640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389">
                  <a:extLst>
                    <a:ext uri="{9D8B030D-6E8A-4147-A177-3AD203B41FA5}">
                      <a16:colId xmlns:a16="http://schemas.microsoft.com/office/drawing/2014/main" val="2195124077"/>
                    </a:ext>
                  </a:extLst>
                </a:gridCol>
                <a:gridCol w="1740595">
                  <a:extLst>
                    <a:ext uri="{9D8B030D-6E8A-4147-A177-3AD203B41FA5}">
                      <a16:colId xmlns:a16="http://schemas.microsoft.com/office/drawing/2014/main" val="1333912353"/>
                    </a:ext>
                  </a:extLst>
                </a:gridCol>
                <a:gridCol w="1728492">
                  <a:extLst>
                    <a:ext uri="{9D8B030D-6E8A-4147-A177-3AD203B41FA5}">
                      <a16:colId xmlns:a16="http://schemas.microsoft.com/office/drawing/2014/main" val="527888241"/>
                    </a:ext>
                  </a:extLst>
                </a:gridCol>
                <a:gridCol w="1728492">
                  <a:extLst>
                    <a:ext uri="{9D8B030D-6E8A-4147-A177-3AD203B41FA5}">
                      <a16:colId xmlns:a16="http://schemas.microsoft.com/office/drawing/2014/main" val="1344985784"/>
                    </a:ext>
                  </a:extLst>
                </a:gridCol>
              </a:tblGrid>
              <a:tr h="5449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Free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2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Standard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2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Plus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2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Enterprise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E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51894"/>
                  </a:ext>
                </a:extLst>
              </a:tr>
              <a:tr h="2500779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Features</a:t>
                      </a:r>
                    </a:p>
                    <a:p>
                      <a:endParaRPr lang="en-US" sz="1200" b="1" dirty="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Limited projects (e.g., 1–2)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Core SDLC automation (BRD → SRS)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Basic diagram generation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Community support</a:t>
                      </a:r>
                    </a:p>
                    <a:p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Features</a:t>
                      </a:r>
                    </a:p>
                    <a:p>
                      <a:endParaRPr lang="en-US" sz="1200" b="1" dirty="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Up to 5 projects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Full SDLC automation (BRD → SRS → SDD)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Standard diagrams (UML, flowcharts)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Email support</a:t>
                      </a:r>
                    </a:p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Features</a:t>
                      </a:r>
                    </a:p>
                    <a:p>
                      <a:endParaRPr lang="en-US" sz="1200" b="1" dirty="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Unlimited projects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Advanced automation (BRD → SRS → SDD, Proposal)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All diagram types + export options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Priority email &amp; chat support</a:t>
                      </a:r>
                    </a:p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Features</a:t>
                      </a:r>
                    </a:p>
                    <a:p>
                      <a:endParaRPr lang="en-US" sz="1200" b="1" dirty="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Unlimited users &amp; projects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Custom workflows &amp; integrations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Advanced analytics &amp; reporting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Premium support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619793"/>
                  </a:ext>
                </a:extLst>
              </a:tr>
              <a:tr h="594759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Plan:</a:t>
                      </a:r>
                      <a:r>
                        <a:rPr lang="en-US" sz="1200" dirty="0" smtClean="0"/>
                        <a:t> $0 / month</a:t>
                      </a:r>
                      <a:endParaRPr lang="en-US" sz="12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Plan: </a:t>
                      </a:r>
                      <a:r>
                        <a:rPr lang="en-US" sz="1200" dirty="0" smtClean="0"/>
                        <a:t>$29 / month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Plan: </a:t>
                      </a:r>
                      <a:r>
                        <a:rPr lang="en-US" sz="1200" dirty="0" smtClean="0"/>
                        <a:t>$79 / month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Plan: </a:t>
                      </a:r>
                      <a:r>
                        <a:rPr lang="en-US" sz="1200" dirty="0" smtClean="0"/>
                        <a:t>Custom / quote-based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787008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  <p:sp>
        <p:nvSpPr>
          <p:cNvPr id="3" name="TextBox 2"/>
          <p:cNvSpPr txBox="1"/>
          <p:nvPr/>
        </p:nvSpPr>
        <p:spPr>
          <a:xfrm>
            <a:off x="4568188" y="5327009"/>
            <a:ext cx="7218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The pricing and features shown are </a:t>
            </a:r>
            <a:r>
              <a:rPr lang="en-US" sz="1200" b="1" dirty="0"/>
              <a:t>example/demo values</a:t>
            </a:r>
            <a:r>
              <a:rPr lang="en-US" sz="1200" dirty="0"/>
              <a:t> for illustration purposes and may vary in the actual product.</a:t>
            </a:r>
          </a:p>
        </p:txBody>
      </p:sp>
    </p:spTree>
    <p:extLst>
      <p:ext uri="{BB962C8B-B14F-4D97-AF65-F5344CB8AC3E}">
        <p14:creationId xmlns:p14="http://schemas.microsoft.com/office/powerpoint/2010/main" val="382272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Autofit/>
          </a:bodyPr>
          <a:lstStyle/>
          <a:p>
            <a:r>
              <a:rPr lang="en-US" sz="2400" b="0" dirty="0"/>
              <a:t>Compare Leading SDLC Automation Platforms Effectively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10687" y="778352"/>
            <a:ext cx="8489658" cy="451710"/>
          </a:xfrm>
        </p:spPr>
        <p:txBody>
          <a:bodyPr/>
          <a:lstStyle/>
          <a:p>
            <a:pPr algn="ctr"/>
            <a:r>
              <a:rPr lang="en-US" sz="1000" dirty="0"/>
              <a:t>Overview of subscription tiers, add-ons, and scalable solutions supporting growth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9" y="6456328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14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298224"/>
              </p:ext>
            </p:extLst>
          </p:nvPr>
        </p:nvGraphicFramePr>
        <p:xfrm>
          <a:off x="810208" y="1598965"/>
          <a:ext cx="9741160" cy="4843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290">
                  <a:extLst>
                    <a:ext uri="{9D8B030D-6E8A-4147-A177-3AD203B41FA5}">
                      <a16:colId xmlns:a16="http://schemas.microsoft.com/office/drawing/2014/main" val="1567653802"/>
                    </a:ext>
                  </a:extLst>
                </a:gridCol>
                <a:gridCol w="2435290">
                  <a:extLst>
                    <a:ext uri="{9D8B030D-6E8A-4147-A177-3AD203B41FA5}">
                      <a16:colId xmlns:a16="http://schemas.microsoft.com/office/drawing/2014/main" val="299834645"/>
                    </a:ext>
                  </a:extLst>
                </a:gridCol>
                <a:gridCol w="2435290">
                  <a:extLst>
                    <a:ext uri="{9D8B030D-6E8A-4147-A177-3AD203B41FA5}">
                      <a16:colId xmlns:a16="http://schemas.microsoft.com/office/drawing/2014/main" val="2676156871"/>
                    </a:ext>
                  </a:extLst>
                </a:gridCol>
                <a:gridCol w="2435290">
                  <a:extLst>
                    <a:ext uri="{9D8B030D-6E8A-4147-A177-3AD203B41FA5}">
                      <a16:colId xmlns:a16="http://schemas.microsoft.com/office/drawing/2014/main" val="1409067774"/>
                    </a:ext>
                  </a:extLst>
                </a:gridCol>
              </a:tblGrid>
              <a:tr h="62374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Feature/Criteria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E2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Our Solution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E2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Competitor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Traditional ALM / Proposal Tools e.g., Jira, Confluence, RFPIO)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E2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Competitor B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(Generic AI Tools e.g., ChatGPT, GitHub Copilot)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3E2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00870"/>
                  </a:ext>
                </a:extLst>
              </a:tr>
              <a:tr h="54577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Core Offering</a:t>
                      </a:r>
                      <a:endParaRPr lang="en-US" sz="1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End-to-end automation: BRD → SRS → SDD with diagrams + </a:t>
                      </a:r>
                      <a:r>
                        <a:rPr lang="en-US" sz="1200" b="0" dirty="0" smtClean="0"/>
                        <a:t>Proposal generation from RFPs</a:t>
                      </a:r>
                      <a:endParaRPr lang="en-US" sz="12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Proposal automation with templates, project tracking, and manual inputs</a:t>
                      </a:r>
                      <a:endParaRPr 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AI-assisted text generation, but unstructured for RFPs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4500"/>
                  </a:ext>
                </a:extLst>
              </a:tr>
              <a:tr h="54577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Automation Level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High </a:t>
                      </a:r>
                      <a:r>
                        <a:rPr lang="en-US" sz="1200" b="0" dirty="0" smtClean="0"/>
                        <a:t>-</a:t>
                      </a:r>
                      <a:r>
                        <a:rPr lang="en-US" sz="1200" b="1" dirty="0" smtClean="0"/>
                        <a:t> </a:t>
                      </a:r>
                      <a:r>
                        <a:rPr lang="en-US" sz="1200" b="1" dirty="0"/>
                        <a:t>Automated SDLC docs &amp; proposal </a:t>
                      </a:r>
                      <a:r>
                        <a:rPr lang="en-US" sz="1200" b="1" dirty="0" smtClean="0"/>
                        <a:t>docs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Medium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smtClean="0"/>
                        <a:t>- </a:t>
                      </a:r>
                      <a:r>
                        <a:rPr lang="en-US" sz="1200" dirty="0"/>
                        <a:t>Semi-automated proposals, limited SDLC automation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Medium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smtClean="0"/>
                        <a:t>- </a:t>
                      </a:r>
                      <a:r>
                        <a:rPr lang="en-US" sz="1200" dirty="0"/>
                        <a:t>Can draft proposals but requires manual structuring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404796"/>
                  </a:ext>
                </a:extLst>
              </a:tr>
              <a:tr h="389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Visual Aids (Docs + Diagrams)</a:t>
                      </a:r>
                      <a:endParaRPr 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Auto-generates UMLs, flowcharts, wireframes alongside proposals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Manual diagrams or third-party plugins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native diagram/visual support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237102"/>
                  </a:ext>
                </a:extLst>
              </a:tr>
              <a:tr h="389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Learning Curve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Low</a:t>
                      </a:r>
                      <a:r>
                        <a:rPr lang="en-US" sz="1200" dirty="0" smtClean="0"/>
                        <a:t> - guided workflows, automated generation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Medium</a:t>
                      </a:r>
                      <a:r>
                        <a:rPr lang="en-US" sz="1200" dirty="0" smtClean="0"/>
                        <a:t> - requires setup and training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Medium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smtClean="0"/>
                        <a:t>- </a:t>
                      </a:r>
                      <a:r>
                        <a:rPr lang="en-US" sz="1200" dirty="0"/>
                        <a:t>depends on prompt quality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7119"/>
                  </a:ext>
                </a:extLst>
              </a:tr>
              <a:tr h="8576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Cost-Effectiveness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High - 40-68% time savings</a:t>
                      </a:r>
                      <a:r>
                        <a:rPr lang="en-US" sz="1200" dirty="0" smtClean="0"/>
                        <a:t> (reduces documentation from 15-25% to 8-12% of project time) + eliminates manual effort across SDLC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Low - 0-20% savings</a:t>
                      </a:r>
                      <a:r>
                        <a:rPr lang="en-US" sz="1200" dirty="0" smtClean="0"/>
                        <a:t> - tool subscription + high manual resource hours with minimal automation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Medium - 20-30% time savings</a:t>
                      </a:r>
                      <a:r>
                        <a:rPr lang="en-US" sz="1200" dirty="0" smtClean="0"/>
                        <a:t> - but requires significant manual structuring and integration effort, reducing net benefit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870856"/>
                  </a:ext>
                </a:extLst>
              </a:tr>
              <a:tr h="85764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Differentiator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Only solution that delivers a complete, formatted, end-to-end SDLC + Proposal document with diagrams, tables, and visuals automatically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Strong tracking/proposal features but weak in automation + completeness</a:t>
                      </a:r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Good content generation but lacks structure, visuals, and lifecycle focus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650764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33690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Autofit/>
          </a:bodyPr>
          <a:lstStyle/>
          <a:p>
            <a:r>
              <a:rPr lang="en-US" sz="2400" b="0" dirty="0"/>
              <a:t>Technology &amp; Innovation Stack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10687" y="778352"/>
            <a:ext cx="8489658" cy="451710"/>
          </a:xfrm>
        </p:spPr>
        <p:txBody>
          <a:bodyPr/>
          <a:lstStyle/>
          <a:p>
            <a:pPr algn="ctr"/>
            <a:r>
              <a:rPr lang="en-US" sz="1000" dirty="0"/>
              <a:t>Core Technologies Powering SDLC Automator’s Innovation and Extensibility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9" y="6456328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15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Placeholder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-107" r="-300"/>
          <a:stretch/>
        </p:blipFill>
        <p:spPr>
          <a:xfrm>
            <a:off x="1258349" y="1887580"/>
            <a:ext cx="9521121" cy="17644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22400" y="4001477"/>
            <a:ext cx="155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Gemini API as foundational LLM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22400" y="4603262"/>
            <a:ext cx="15552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Provides the base large language model enabling intelligent language processing and generation.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30955" y="3932465"/>
            <a:ext cx="1789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Agentic AI frameworks: CrewAI and LangGraph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430955" y="4741761"/>
            <a:ext cx="1695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Enable intelligent automation through agent-based AI orchestration and workflow management.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0186" y="4047881"/>
            <a:ext cx="1664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Mermaid tool for </a:t>
            </a:r>
            <a:r>
              <a:rPr lang="en-US" sz="1400" b="1" dirty="0" smtClean="0"/>
              <a:t>diagrams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673971" y="4671129"/>
            <a:ext cx="15708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</a:t>
            </a:r>
            <a:r>
              <a:rPr lang="en-US" sz="1200" dirty="0" smtClean="0"/>
              <a:t>charts </a:t>
            </a:r>
            <a:r>
              <a:rPr lang="en-US" sz="1200" dirty="0"/>
              <a:t>and diagrams to visualize workflows and processes effectively.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596554" y="4047881"/>
            <a:ext cx="156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Web-based UI for accessibility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96554" y="4671129"/>
            <a:ext cx="15630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Ensures seamless workflow automation with easy access and user-friendly interface.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00264" y="4003097"/>
            <a:ext cx="1649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Technology foundation ensures innovation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9600264" y="4741761"/>
            <a:ext cx="1649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Supports extensibility and continuous platform enhancement for evolving SDLC needs.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38797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Autofit/>
          </a:bodyPr>
          <a:lstStyle/>
          <a:p>
            <a:r>
              <a:rPr lang="en-US" sz="2400" b="0" dirty="0"/>
              <a:t>Market Positioning &amp; Competitive Advantage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10687" y="778352"/>
            <a:ext cx="8489658" cy="451710"/>
          </a:xfrm>
        </p:spPr>
        <p:txBody>
          <a:bodyPr/>
          <a:lstStyle/>
          <a:p>
            <a:pPr algn="ctr"/>
            <a:r>
              <a:rPr lang="en-US" sz="1000" dirty="0"/>
              <a:t>Unique Selling Proposition and Differentiation in SDLC Automation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16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45" y="2094523"/>
            <a:ext cx="742793" cy="7427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4038" y="3025706"/>
            <a:ext cx="1842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1. Lead </a:t>
            </a:r>
            <a:r>
              <a:rPr lang="en-US" sz="1400" b="1" dirty="0"/>
              <a:t>with first-of-its-kind AI-powered SDLC automation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74038" y="3764370"/>
            <a:ext cx="18425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platform offers an end-to-end AI-powered automation solution uniquely covering the software development lifecycle, setting a new industry standard.</a:t>
            </a:r>
          </a:p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11" y="2068758"/>
            <a:ext cx="783197" cy="76855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27753" y="3025706"/>
            <a:ext cx="2180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2. Provide </a:t>
            </a:r>
            <a:r>
              <a:rPr lang="en-US" sz="1400" b="1" dirty="0"/>
              <a:t>comprehensive lifecycle coverage from BRD to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227754" y="3837354"/>
            <a:ext cx="20297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Plans include full coverage starting from Business Requirements Document (BRD) to automatic code generation, ensuring seamless and integrated development automation.</a:t>
            </a:r>
          </a:p>
          <a:p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667" y="2066760"/>
            <a:ext cx="793219" cy="77055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93046" y="2994272"/>
            <a:ext cx="1852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3. </a:t>
            </a:r>
            <a:r>
              <a:rPr lang="en-US" sz="1400" b="1" dirty="0"/>
              <a:t>Deliver high accuracy, consistency, and scalability via SaaS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6293046" y="3982794"/>
            <a:ext cx="1852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SaaS model enables scalable deployment with consistent, precise output, enhancing operational efficiency across teams and projects.</a:t>
            </a:r>
          </a:p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879" y="2057937"/>
            <a:ext cx="857397" cy="84938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276861" y="3149600"/>
            <a:ext cx="175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4. </a:t>
            </a:r>
            <a:r>
              <a:rPr lang="en-US" sz="1400" b="1" dirty="0"/>
              <a:t>Maintain clear leadership with no direct full lifecycle competitors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9276861" y="4103707"/>
            <a:ext cx="185449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Currently, no other competitors offer a fully integrated solution covering the entire SDLC automation lifecycle, securing a unique market position.</a:t>
            </a:r>
          </a:p>
          <a:p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16984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Autofit/>
          </a:bodyPr>
          <a:lstStyle/>
          <a:p>
            <a:r>
              <a:rPr lang="en-US" sz="2400" b="0" dirty="0"/>
              <a:t>Upcoming Use Cases and Future Development Roadmap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10687" y="778352"/>
            <a:ext cx="8489658" cy="451710"/>
          </a:xfrm>
        </p:spPr>
        <p:txBody>
          <a:bodyPr/>
          <a:lstStyle/>
          <a:p>
            <a:pPr algn="ctr"/>
            <a:r>
              <a:rPr lang="en-US" sz="1200" dirty="0"/>
              <a:t>Transforming Software Development Lifecycle with AI Automation to Enhance Efficiency and Risk Management</a:t>
            </a:r>
            <a:endParaRPr lang="en-US" sz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9" y="6456328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91635" y="1765292"/>
            <a:ext cx="6778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BRD Analyzer : </a:t>
            </a:r>
            <a:r>
              <a:rPr lang="en-US" sz="1400" b="1" dirty="0"/>
              <a:t>Automatically audit Business Requirement Documents (BRDs)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91635" y="2167290"/>
            <a:ext cx="5738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Identify missing sections, inconsistencies, and compliance issues while providing a detailed gap analysis report for proactive corrections.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91635" y="2882975"/>
            <a:ext cx="8591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RFP Checker : </a:t>
            </a:r>
            <a:r>
              <a:rPr lang="en-US" sz="1400" b="1" dirty="0"/>
              <a:t>Validate Requests for Proposal (RFPs) for completeness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91635" y="3240282"/>
            <a:ext cx="5243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Check RFPs for structure, compliance, and gaps, delivering actionable recommendations to enhance procurement and vendor engagement processes.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91635" y="3906437"/>
            <a:ext cx="966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Automated Code Generation: Generate </a:t>
            </a:r>
            <a:r>
              <a:rPr lang="en-US" sz="1400" b="1" dirty="0"/>
              <a:t>production-ready code from design documents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91635" y="4376176"/>
            <a:ext cx="6476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Automatically produce code from SDD wireframes, mockups, and design descriptions with preview support to accelerate coding phases and reduce manual errors.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91635" y="5044778"/>
            <a:ext cx="1006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Traceability Matrix Generation : </a:t>
            </a:r>
            <a:r>
              <a:rPr lang="en-US" sz="1400" b="1" dirty="0"/>
              <a:t>Generate end-to-end requirement traceability matrix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91635" y="5492150"/>
            <a:ext cx="6535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traceability across BRD, SRS, and SDD to ensure complete coverage, alignment, and strengthen requirement validation and impact analysis.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57" y="1769169"/>
            <a:ext cx="409632" cy="4001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46" y="5070815"/>
            <a:ext cx="485843" cy="4286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357" y="3903999"/>
            <a:ext cx="447737" cy="3715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541" y="2810097"/>
            <a:ext cx="457264" cy="4667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38630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Autofit/>
          </a:bodyPr>
          <a:lstStyle/>
          <a:p>
            <a:r>
              <a:rPr lang="en-US" sz="2400" b="0" dirty="0"/>
              <a:t>Our Team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10687" y="778352"/>
            <a:ext cx="8489658" cy="451710"/>
          </a:xfrm>
        </p:spPr>
        <p:txBody>
          <a:bodyPr/>
          <a:lstStyle/>
          <a:p>
            <a:pPr algn="ctr"/>
            <a:r>
              <a:rPr lang="en-US" sz="1200" dirty="0"/>
              <a:t>Discover the passionate experts fueling creativity, dedication, and excellence in every project</a:t>
            </a:r>
            <a:endParaRPr lang="en-US" sz="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8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2124" y="1647137"/>
            <a:ext cx="2021926" cy="21101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56791" y="1647137"/>
            <a:ext cx="1858064" cy="21101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27596" y="1639084"/>
            <a:ext cx="1963024" cy="21101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58837" y="4099123"/>
            <a:ext cx="2085213" cy="21101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70969" y="4099539"/>
            <a:ext cx="1856312" cy="21101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27596" y="4051618"/>
            <a:ext cx="1963024" cy="21101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71350" y="3114647"/>
            <a:ext cx="232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Name: Prof. Dr Amit Kumar Das</a:t>
            </a:r>
            <a:br>
              <a:rPr lang="en-US" sz="1200" dirty="0" smtClean="0"/>
            </a:br>
            <a:r>
              <a:rPr lang="en-US" sz="1200" dirty="0" smtClean="0"/>
              <a:t>Role: Mentor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949422" y="3162035"/>
            <a:ext cx="164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Name: Biswajit Chaki</a:t>
            </a:r>
            <a:br>
              <a:rPr lang="en-US" sz="1200" dirty="0" smtClean="0"/>
            </a:br>
            <a:r>
              <a:rPr lang="en-US" sz="1200" dirty="0" smtClean="0"/>
              <a:t>Role: Solution Architect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7974486" y="3073671"/>
            <a:ext cx="185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Name: Jigisha Basu</a:t>
            </a:r>
            <a:br>
              <a:rPr lang="en-US" sz="1200" dirty="0" smtClean="0"/>
            </a:br>
            <a:r>
              <a:rPr lang="en-US" sz="1200" dirty="0" smtClean="0"/>
              <a:t>Role: Team Lead &amp; Project Manager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383271" y="5487949"/>
            <a:ext cx="198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Name: Aritra Mukhopadhyay</a:t>
            </a:r>
            <a:br>
              <a:rPr lang="en-US" sz="1200" dirty="0" smtClean="0"/>
            </a:br>
            <a:r>
              <a:rPr lang="en-US" sz="1200" dirty="0" smtClean="0"/>
              <a:t>Role: Developer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756791" y="5487948"/>
            <a:ext cx="188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Name: Jyotiraditya Ray</a:t>
            </a:r>
            <a:br>
              <a:rPr lang="en-US" sz="1200" dirty="0" smtClean="0"/>
            </a:br>
            <a:r>
              <a:rPr lang="en-US" sz="1200" dirty="0" smtClean="0"/>
              <a:t>Role: Developer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8084563" y="5553602"/>
            <a:ext cx="1637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Name: Raunak Mishra</a:t>
            </a:r>
            <a:br>
              <a:rPr lang="en-US" sz="1200" dirty="0" smtClean="0"/>
            </a:br>
            <a:r>
              <a:rPr lang="en-US" sz="1200" dirty="0" smtClean="0"/>
              <a:t>Role: Developer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04" y="1763864"/>
            <a:ext cx="1279076" cy="12790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35" y="1763863"/>
            <a:ext cx="1055703" cy="1287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08" y="4220750"/>
            <a:ext cx="933450" cy="9334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98" y="4142555"/>
            <a:ext cx="933450" cy="9334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65" y="4183429"/>
            <a:ext cx="933450" cy="9334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497" y="1717790"/>
            <a:ext cx="1063387" cy="13196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36982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B3E2F7"/>
                </a:gs>
                <a:gs pos="75000">
                  <a:srgbClr val="B3E2F7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Problem Statement</a:t>
            </a:r>
            <a:endParaRPr lang="en-US" sz="44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3886241"/>
            <a:ext cx="4351910" cy="555130"/>
          </a:xfrm>
        </p:spPr>
        <p:txBody>
          <a:bodyPr/>
          <a:lstStyle/>
          <a:p>
            <a:r>
              <a:rPr lang="en-US" sz="1600" dirty="0"/>
              <a:t>The Pain Points of Manual Documentation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1469" y="709127"/>
            <a:ext cx="5673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traditional Software Development Lifecycle (SDLC), one of the most </a:t>
            </a:r>
            <a:r>
              <a:rPr lang="en-US" dirty="0" smtClean="0"/>
              <a:t>time-consuming </a:t>
            </a:r>
            <a:r>
              <a:rPr lang="en-US" dirty="0"/>
              <a:t>and skill-intensive phases is the preparation of documentation. Creating these documents manually requires significant time, domain expertise, and cross-functional collaboration between business analysts, system architects, developers, and QA teams.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15" y="2868670"/>
            <a:ext cx="3811509" cy="3487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solidFill>
              <a:srgbClr val="B3E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16" y="2505427"/>
            <a:ext cx="6609256" cy="1508126"/>
          </a:xfrm>
        </p:spPr>
        <p:txBody>
          <a:bodyPr anchor="ctr"/>
          <a:lstStyle/>
          <a:p>
            <a:r>
              <a:rPr lang="en-US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5" y="266064"/>
            <a:ext cx="10882604" cy="51228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Comprehensive AI-Powered Solution Overview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380924" y="778352"/>
            <a:ext cx="6697762" cy="451710"/>
          </a:xfrm>
        </p:spPr>
        <p:txBody>
          <a:bodyPr/>
          <a:lstStyle/>
          <a:p>
            <a:pPr algn="ctr"/>
            <a:r>
              <a:rPr lang="en-US" sz="1000" dirty="0"/>
              <a:t>Automating SDLC documentation lifecycle with AI-driven accuracy and collaboration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66726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 txBox="1">
            <a:spLocks/>
          </p:cNvSpPr>
          <p:nvPr/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9956" y="1774728"/>
            <a:ext cx="1950101" cy="435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" y="1849373"/>
            <a:ext cx="1752845" cy="178142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5691" y="3825551"/>
            <a:ext cx="17528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</a:t>
            </a:r>
            <a:r>
              <a:rPr lang="en-US" sz="1400" b="1" dirty="0" smtClean="0"/>
              <a:t>Automate </a:t>
            </a:r>
            <a:r>
              <a:rPr lang="en-US" sz="1400" b="1" dirty="0"/>
              <a:t>full lifecycle of SDLC documents using AI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255691" y="4625770"/>
            <a:ext cx="16850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Utilize AI to fully automate the </a:t>
            </a:r>
            <a:r>
              <a:rPr lang="en-US" sz="1200" dirty="0" smtClean="0"/>
              <a:t>creation </a:t>
            </a:r>
            <a:r>
              <a:rPr lang="en-US" sz="1200" dirty="0"/>
              <a:t>of all SDLC documentation stages.</a:t>
            </a:r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286000" y="1849373"/>
            <a:ext cx="1856792" cy="384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447" y="1849373"/>
            <a:ext cx="1771897" cy="178142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285997" y="3699908"/>
            <a:ext cx="17528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</a:t>
            </a:r>
            <a:r>
              <a:rPr lang="en-US" sz="1400" b="1" dirty="0"/>
              <a:t>Seamless generation of key SDLC deliverables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2285998" y="4456493"/>
            <a:ext cx="1856793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Automatically generate Business Requirement Documents, Software Requirement Specifications, Software Design Documents, Test Cases, and Proposals in a structured workflow.</a:t>
            </a:r>
          </a:p>
          <a:p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4338732" y="1774728"/>
            <a:ext cx="1945896" cy="44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44" y="1849373"/>
            <a:ext cx="1762371" cy="176237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381179" y="3825550"/>
            <a:ext cx="1752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</a:t>
            </a:r>
            <a:r>
              <a:rPr lang="en-US" sz="1400" b="1" dirty="0"/>
              <a:t>Integrate visual aids for clarity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399844" y="4406472"/>
            <a:ext cx="1856793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 Mermaid charts and diagrams to provide clear, visual representations, improving team understanding.</a:t>
            </a:r>
          </a:p>
          <a:p>
            <a:endParaRPr 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6433912" y="1774728"/>
            <a:ext cx="1945896" cy="44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674" y="1849372"/>
            <a:ext cx="1762371" cy="176237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478462" y="3812680"/>
            <a:ext cx="17528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  <a:r>
              <a:rPr lang="en-US" sz="1400" b="1" dirty="0" smtClean="0"/>
              <a:t>. </a:t>
            </a:r>
            <a:r>
              <a:rPr lang="en-US" sz="1400" b="1" dirty="0"/>
              <a:t>Unified web-based collaborative interface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6478462" y="4612899"/>
            <a:ext cx="18567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Centralize access and collaboration through a user-friendly web platform to enhance teamwork and document accuracy.</a:t>
            </a:r>
          </a:p>
          <a:p>
            <a:endParaRPr lang="en-US" sz="700" dirty="0"/>
          </a:p>
        </p:txBody>
      </p:sp>
      <p:sp>
        <p:nvSpPr>
          <p:cNvPr id="56" name="TextBox 55"/>
          <p:cNvSpPr txBox="1"/>
          <p:nvPr/>
        </p:nvSpPr>
        <p:spPr>
          <a:xfrm>
            <a:off x="8723022" y="1774728"/>
            <a:ext cx="2193794" cy="44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021" y="1849371"/>
            <a:ext cx="1771897" cy="176237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723021" y="3812680"/>
            <a:ext cx="2109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r>
              <a:rPr lang="en-US" sz="1400" b="1" dirty="0" smtClean="0"/>
              <a:t>. </a:t>
            </a:r>
            <a:r>
              <a:rPr lang="en-US" sz="1400" b="1" dirty="0"/>
              <a:t>Boost standardization, accuracy, and productivity</a:t>
            </a:r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8725125" y="4625770"/>
            <a:ext cx="185679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Drive consistency and reduce errors while improving team productivity through AI-driven automation.</a:t>
            </a:r>
          </a:p>
          <a:p>
            <a:endParaRPr lang="en-US" sz="4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233523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5" y="266064"/>
            <a:ext cx="10882604" cy="512288"/>
          </a:xfrm>
        </p:spPr>
        <p:txBody>
          <a:bodyPr>
            <a:normAutofit fontScale="9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Product Overview: SDLC Automator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380924" y="778352"/>
            <a:ext cx="6697762" cy="451710"/>
          </a:xfrm>
        </p:spPr>
        <p:txBody>
          <a:bodyPr/>
          <a:lstStyle/>
          <a:p>
            <a:r>
              <a:rPr lang="en-US" sz="1000" dirty="0"/>
              <a:t>Streamlining the Entire Software Development Lifecycle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66726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 txBox="1">
            <a:spLocks/>
          </p:cNvSpPr>
          <p:nvPr/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  <p:sp>
        <p:nvSpPr>
          <p:cNvPr id="3" name="Rectangle 2"/>
          <p:cNvSpPr/>
          <p:nvPr/>
        </p:nvSpPr>
        <p:spPr>
          <a:xfrm>
            <a:off x="5729805" y="1537077"/>
            <a:ext cx="54509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SDLC Automator is an AI-powered platform that transforms business requirements into complete, standardized SDLC documents, test cases, proposals, and even code—cutting timelines by up to 85%, eliminating errors, and ensuring compliance. It streamlines the entire software development lifecycle from BRD to deployment, boosting productivity and scalability for modern organizations.</a:t>
            </a:r>
          </a:p>
          <a:p>
            <a:endParaRPr lang="en-US" sz="1600" dirty="0"/>
          </a:p>
          <a:p>
            <a:r>
              <a:rPr lang="en-US" sz="1600" b="1" dirty="0"/>
              <a:t>Key Use Cases:</a:t>
            </a:r>
            <a:endParaRPr lang="en-US" sz="1600" dirty="0"/>
          </a:p>
          <a:p>
            <a:r>
              <a:rPr lang="en-US" sz="1600" b="1" dirty="0"/>
              <a:t>SRS Generation</a:t>
            </a:r>
            <a:r>
              <a:rPr lang="en-US" sz="1600" dirty="0"/>
              <a:t> – Automated creation of Software Requirement Specifications</a:t>
            </a:r>
          </a:p>
          <a:p>
            <a:r>
              <a:rPr lang="en-US" sz="1600" b="1" dirty="0"/>
              <a:t>SDD Generation</a:t>
            </a:r>
            <a:r>
              <a:rPr lang="en-US" sz="1600" dirty="0"/>
              <a:t> – Structured System Design Documents with diagrams</a:t>
            </a:r>
          </a:p>
          <a:p>
            <a:r>
              <a:rPr lang="en-US" sz="1600" b="1" dirty="0"/>
              <a:t>Test Case Generation</a:t>
            </a:r>
            <a:r>
              <a:rPr lang="en-US" sz="1600" dirty="0"/>
              <a:t> – Standardized and ready-to-use test cases</a:t>
            </a:r>
          </a:p>
          <a:p>
            <a:r>
              <a:rPr lang="en-US" sz="1600" b="1" dirty="0"/>
              <a:t>Proposal Generation</a:t>
            </a:r>
            <a:r>
              <a:rPr lang="en-US" sz="1600" dirty="0"/>
              <a:t> – Complete proposals for stakeholders</a:t>
            </a:r>
          </a:p>
          <a:p>
            <a:r>
              <a:rPr lang="en-US" sz="1600" b="1" dirty="0"/>
              <a:t>…and more to come</a:t>
            </a:r>
            <a:r>
              <a:rPr lang="en-US" sz="1600" dirty="0"/>
              <a:t> – All outputs fully structured with visual diagrams for clarity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7" y="1598963"/>
            <a:ext cx="4609323" cy="44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5" y="462921"/>
            <a:ext cx="10882604" cy="353886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Target </a:t>
            </a:r>
            <a:r>
              <a:rPr lang="en-US" b="0" dirty="0"/>
              <a:t>Audience &amp; Market Opportunity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380924" y="778352"/>
            <a:ext cx="6697762" cy="451710"/>
          </a:xfrm>
        </p:spPr>
        <p:txBody>
          <a:bodyPr/>
          <a:lstStyle/>
          <a:p>
            <a:r>
              <a:rPr lang="en-US" sz="1000" dirty="0"/>
              <a:t>Identifying key users and stakeholders benefiting from SDLC Automator platform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485" y="1511227"/>
            <a:ext cx="11843658" cy="475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8344" y="1879952"/>
            <a:ext cx="2184221" cy="402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4" y="1928462"/>
            <a:ext cx="2067213" cy="20957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7046" y="3996770"/>
            <a:ext cx="2341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sz="1400" b="1" dirty="0"/>
              <a:t>Serve diverse software development organizations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80843" y="4581545"/>
            <a:ext cx="2224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Cater to enterprises, startups, and product companies focused on software development, supporting varied organizational scales and needs.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37553" y="1879952"/>
            <a:ext cx="2276118" cy="402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26834" y="4032950"/>
            <a:ext cx="22761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</a:t>
            </a:r>
            <a:r>
              <a:rPr lang="en-US" sz="1400" b="1" dirty="0" smtClean="0"/>
              <a:t>Enable </a:t>
            </a:r>
            <a:r>
              <a:rPr lang="en-US" sz="1400" b="1" dirty="0"/>
              <a:t>streamlined workflows for development teams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901423" y="4781389"/>
            <a:ext cx="2224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Assist software development teams in optimizing and automating their workflows to enhance efficiency and reduce manual efforts.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2195" y="1928462"/>
            <a:ext cx="2183005" cy="402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74" y="1931212"/>
            <a:ext cx="2067213" cy="210531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71761" y="3977211"/>
            <a:ext cx="20708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r>
              <a:rPr lang="en-US" sz="1400" dirty="0" smtClean="0"/>
              <a:t>. </a:t>
            </a:r>
            <a:r>
              <a:rPr lang="en-US" sz="1400" b="1" dirty="0" smtClean="0"/>
              <a:t>Support </a:t>
            </a:r>
            <a:r>
              <a:rPr lang="en-US" sz="1400" b="1" dirty="0"/>
              <a:t>project managers and QA professionals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071761" y="4704697"/>
            <a:ext cx="2224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Provide tools for project managers, business analysts, and QA engineers to ensure traceability, accuracy, and effective project delivery.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33724" y="1895689"/>
            <a:ext cx="2191885" cy="402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648425" y="1839655"/>
            <a:ext cx="2191885" cy="402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55" y="1928462"/>
            <a:ext cx="2086266" cy="20862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360189" y="4033799"/>
            <a:ext cx="20708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sz="1400" dirty="0" smtClean="0"/>
              <a:t>. </a:t>
            </a:r>
            <a:r>
              <a:rPr lang="en-US" sz="1400" b="1" dirty="0"/>
              <a:t>Facilitate IT service providers managing multiple RFPs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379414" y="4789766"/>
            <a:ext cx="2224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Help IT service providers efficiently handle multiple client RFPs and proposals through automation and centralized management.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707" y="1937383"/>
            <a:ext cx="2105319" cy="209579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691707" y="4032950"/>
            <a:ext cx="20708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r>
              <a:rPr lang="en-US" sz="1400" dirty="0" smtClean="0"/>
              <a:t>. </a:t>
            </a:r>
            <a:r>
              <a:rPr lang="en-US" sz="1400" b="1" dirty="0"/>
              <a:t>Address multiple stakeholders in SDLC and delivery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9697123" y="4802012"/>
            <a:ext cx="2224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market opportunity spans a broad range of stakeholders involved throughout the Software Development Life Cycle and project delivery processes.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11" y="1931515"/>
            <a:ext cx="2101435" cy="21014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5" y="266064"/>
            <a:ext cx="10882604" cy="51228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Key Benefits and Features Overview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380924" y="778352"/>
            <a:ext cx="6697762" cy="451710"/>
          </a:xfrm>
        </p:spPr>
        <p:txBody>
          <a:bodyPr/>
          <a:lstStyle/>
          <a:p>
            <a:pPr algn="ctr"/>
            <a:r>
              <a:rPr lang="en-US" sz="1000" dirty="0"/>
              <a:t>Drive productivity with scalable, secure, and intelligent SDLC documentation automation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66726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 txBox="1">
            <a:spLocks/>
          </p:cNvSpPr>
          <p:nvPr/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46998" y="1839790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End-to-End </a:t>
            </a:r>
            <a:r>
              <a:rPr lang="en-US" sz="1100" b="1" dirty="0" smtClean="0">
                <a:solidFill>
                  <a:schemeClr val="tx1"/>
                </a:solidFill>
              </a:rPr>
              <a:t>Automation: </a:t>
            </a:r>
            <a:r>
              <a:rPr lang="en-US" sz="1100" dirty="0">
                <a:solidFill>
                  <a:schemeClr val="tx1"/>
                </a:solidFill>
              </a:rPr>
              <a:t>Transforms BRDs into complete SRS/SDD documents and RFPs into Proposals, including diagrams, tables, and structured sections.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477864" y="1839790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One-Click Document Generation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smtClean="0">
                <a:solidFill>
                  <a:schemeClr val="tx1"/>
                </a:solidFill>
              </a:rPr>
              <a:t>: Ready-to-use </a:t>
            </a:r>
            <a:r>
              <a:rPr lang="en-US" sz="1100" dirty="0">
                <a:solidFill>
                  <a:schemeClr val="tx1"/>
                </a:solidFill>
              </a:rPr>
              <a:t>outputs (Word/PDF/Markdown) with </a:t>
            </a:r>
            <a:r>
              <a:rPr lang="en-US" sz="1100" b="1" dirty="0">
                <a:solidFill>
                  <a:schemeClr val="tx1"/>
                </a:solidFill>
              </a:rPr>
              <a:t>visuals + formatting included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466055" y="1839790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sz="1100" b="1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sz="11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Integrated </a:t>
            </a: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Visual </a:t>
            </a:r>
            <a:r>
              <a:rPr lang="en-US" altLang="en-US" sz="11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Aids:</a:t>
            </a:r>
            <a:r>
              <a:rPr lang="en-US" altLang="en-US" sz="1100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Auto-generates </a:t>
            </a:r>
            <a:r>
              <a:rPr lang="en-US" altLang="en-US" sz="1100" dirty="0" smtClean="0">
                <a:solidFill>
                  <a:schemeClr val="tx1"/>
                </a:solidFill>
                <a:latin typeface="Arial" panose="020B0604020202020204" pitchFamily="34" charset="0"/>
              </a:rPr>
              <a:t>diagrams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, flowcharts, </a:t>
            </a:r>
            <a:r>
              <a:rPr lang="en-US" altLang="en-US" sz="1100" dirty="0" smtClean="0">
                <a:solidFill>
                  <a:schemeClr val="tx1"/>
                </a:solidFill>
                <a:latin typeface="Arial" panose="020B0604020202020204" pitchFamily="34" charset="0"/>
              </a:rPr>
              <a:t>and 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tables alongside written documentation.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454246" y="1839790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501668" y="1839790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46998" y="3644855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Reduced Effort &amp; Faster </a:t>
            </a:r>
            <a:r>
              <a:rPr lang="en-US" sz="1100" b="1" dirty="0" smtClean="0">
                <a:solidFill>
                  <a:schemeClr val="tx1"/>
                </a:solidFill>
              </a:rPr>
              <a:t>Turnaround</a:t>
            </a:r>
            <a:r>
              <a:rPr lang="en-US" sz="1100" dirty="0" smtClean="0">
                <a:solidFill>
                  <a:schemeClr val="tx1"/>
                </a:solidFill>
              </a:rPr>
              <a:t>: </a:t>
            </a:r>
            <a:r>
              <a:rPr lang="en-US" sz="1100" dirty="0">
                <a:solidFill>
                  <a:schemeClr val="tx1"/>
                </a:solidFill>
              </a:rPr>
              <a:t>Cuts documentation timelines by </a:t>
            </a:r>
            <a:r>
              <a:rPr lang="en-US" sz="1100" b="1" dirty="0">
                <a:solidFill>
                  <a:schemeClr val="tx1"/>
                </a:solidFill>
              </a:rPr>
              <a:t>70–80%</a:t>
            </a:r>
            <a:r>
              <a:rPr lang="en-US" sz="1100" dirty="0">
                <a:solidFill>
                  <a:schemeClr val="tx1"/>
                </a:solidFill>
              </a:rPr>
              <a:t> compared to manual methods.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477864" y="3644855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Error-Free &amp; Consistent </a:t>
            </a:r>
            <a:r>
              <a:rPr lang="en-US" sz="1100" b="1" dirty="0" smtClean="0">
                <a:solidFill>
                  <a:schemeClr val="tx1"/>
                </a:solidFill>
              </a:rPr>
              <a:t>Outputs: </a:t>
            </a:r>
            <a:r>
              <a:rPr lang="en-US" sz="1100" dirty="0">
                <a:solidFill>
                  <a:schemeClr val="tx1"/>
                </a:solidFill>
              </a:rPr>
              <a:t>Eliminates human errors in formatting, structure, and compliance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16673" y="3644855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Seamless RFP-to-Proposal </a:t>
            </a:r>
            <a:r>
              <a:rPr lang="en-US" sz="1100" b="1" dirty="0" smtClean="0">
                <a:solidFill>
                  <a:schemeClr val="tx1"/>
                </a:solidFill>
              </a:rPr>
              <a:t>Conversion: </a:t>
            </a:r>
            <a:r>
              <a:rPr lang="en-US" sz="1100" dirty="0">
                <a:solidFill>
                  <a:schemeClr val="tx1"/>
                </a:solidFill>
              </a:rPr>
              <a:t>Automatically maps client RFPs to proposals with structured responses and visual support.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454246" y="3644853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Scalable &amp; </a:t>
            </a:r>
            <a:r>
              <a:rPr lang="en-US" sz="1100" b="1" dirty="0" smtClean="0">
                <a:solidFill>
                  <a:schemeClr val="tx1"/>
                </a:solidFill>
              </a:rPr>
              <a:t>Cloud-Native: </a:t>
            </a:r>
            <a:r>
              <a:rPr lang="en-US" sz="1100" dirty="0">
                <a:solidFill>
                  <a:schemeClr val="tx1"/>
                </a:solidFill>
              </a:rPr>
              <a:t>Works across multiple projects, RFPs, and large organizations with minimal setup.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501668" y="3644854"/>
            <a:ext cx="1727200" cy="147510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feedback-driven outputs: </a:t>
            </a:r>
            <a:r>
              <a:rPr lang="en-US" sz="1100" dirty="0">
                <a:solidFill>
                  <a:schemeClr val="tx1"/>
                </a:solidFill>
              </a:rPr>
              <a:t>Users can </a:t>
            </a:r>
            <a:r>
              <a:rPr lang="en-US" sz="1100" b="1" dirty="0">
                <a:solidFill>
                  <a:schemeClr val="tx1"/>
                </a:solidFill>
              </a:rPr>
              <a:t>review, give feedback, and alter sections as per choice</a:t>
            </a:r>
            <a:r>
              <a:rPr lang="en-US" sz="1100" dirty="0">
                <a:solidFill>
                  <a:schemeClr val="tx1"/>
                </a:solidFill>
              </a:rPr>
              <a:t>, ensuring final documents match exact business needs.</a:t>
            </a:r>
            <a:r>
              <a:rPr lang="en-US" sz="1100" b="1" dirty="0" smtClean="0">
                <a:solidFill>
                  <a:schemeClr val="tx1"/>
                </a:solidFill>
              </a:rPr>
              <a:t> </a:t>
            </a:r>
            <a:endParaRPr lang="it-IT" sz="1100" b="1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454246" y="1977179"/>
            <a:ext cx="177861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Compliance &amp; Standardization</a:t>
            </a:r>
            <a:r>
              <a:rPr lang="en-US" altLang="en-US" sz="1100" b="1" dirty="0">
                <a:latin typeface="Arial" panose="020B0604020202020204" pitchFamily="34" charset="0"/>
              </a:rPr>
              <a:t>: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outputs adhere to organizational standards, and regulatory requirements.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94498" y="2107984"/>
            <a:ext cx="15343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Multi-Agent AI </a:t>
            </a:r>
            <a:r>
              <a:rPr lang="en-US" sz="1100" b="1" dirty="0" smtClean="0"/>
              <a:t>Collaboration:</a:t>
            </a:r>
            <a:r>
              <a:rPr lang="en-US" sz="1100" dirty="0" smtClean="0"/>
              <a:t> Specialized  agents handle </a:t>
            </a:r>
            <a:r>
              <a:rPr lang="en-US" sz="1100" dirty="0"/>
              <a:t>domain-specific tasks seamlessly.</a:t>
            </a:r>
          </a:p>
        </p:txBody>
      </p:sp>
    </p:spTree>
    <p:extLst>
      <p:ext uri="{BB962C8B-B14F-4D97-AF65-F5344CB8AC3E}">
        <p14:creationId xmlns:p14="http://schemas.microsoft.com/office/powerpoint/2010/main" val="38386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AE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6077533"/>
            <a:ext cx="2738485" cy="3361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789"/>
            <a:ext cx="3237806" cy="6014041"/>
          </a:xfrm>
        </p:spPr>
      </p:pic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357465" y="3633134"/>
            <a:ext cx="2744755" cy="32302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465" y="744830"/>
            <a:ext cx="4554894" cy="2845625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IEM Research Foundation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900544" y="20789"/>
            <a:ext cx="5655626" cy="630542"/>
          </a:xfrm>
        </p:spPr>
        <p:txBody>
          <a:bodyPr/>
          <a:lstStyle/>
          <a:p>
            <a:r>
              <a:rPr lang="en-US" dirty="0" smtClean="0"/>
              <a:t>Visual Elements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328" b="328"/>
          <a:stretch/>
        </p:blipFill>
        <p:spPr>
          <a:xfrm>
            <a:off x="3374569" y="4056531"/>
            <a:ext cx="2970247" cy="2002794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3419291" y="6159695"/>
            <a:ext cx="2738485" cy="3361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471" y="744829"/>
            <a:ext cx="3577569" cy="2845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441" y="4056531"/>
            <a:ext cx="2807435" cy="2002794"/>
          </a:xfrm>
          <a:prstGeom prst="rect">
            <a:avLst/>
          </a:prstGeom>
        </p:spPr>
      </p:pic>
      <p:sp>
        <p:nvSpPr>
          <p:cNvPr id="17" name="Text Placeholder 3"/>
          <p:cNvSpPr txBox="1">
            <a:spLocks/>
          </p:cNvSpPr>
          <p:nvPr/>
        </p:nvSpPr>
        <p:spPr>
          <a:xfrm>
            <a:off x="8804513" y="3661979"/>
            <a:ext cx="2744755" cy="32302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6786121" y="6166239"/>
            <a:ext cx="2744755" cy="32302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 Assistant</a:t>
            </a:r>
            <a:endParaRPr lang="en-US" dirty="0"/>
          </a:p>
        </p:txBody>
      </p:sp>
      <p:sp>
        <p:nvSpPr>
          <p:cNvPr id="19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66726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4273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SRS Generation Workflow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380924" y="778352"/>
            <a:ext cx="6697762" cy="451710"/>
          </a:xfrm>
        </p:spPr>
        <p:txBody>
          <a:bodyPr/>
          <a:lstStyle/>
          <a:p>
            <a:pPr algn="ctr"/>
            <a:r>
              <a:rPr lang="en-US" sz="1000" dirty="0" smtClean="0"/>
              <a:t>Overview of automated SRS document creation from business requirements</a:t>
            </a:r>
            <a:endParaRPr lang="en-US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  </a:t>
            </a:r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2555" y="1492898"/>
            <a:ext cx="6251510" cy="489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3" y="1669066"/>
            <a:ext cx="893487" cy="9083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72" y="2931215"/>
            <a:ext cx="893487" cy="91610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2" y="4127266"/>
            <a:ext cx="893487" cy="917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872" y="5330841"/>
            <a:ext cx="893487" cy="9173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95884" y="1623527"/>
            <a:ext cx="5888892" cy="105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888886" y="1623527"/>
            <a:ext cx="389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Input Business Requirement Document (BRD)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1888886" y="2075196"/>
            <a:ext cx="42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system begins with uploading or inputting the BRD which contains project requirements.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7788" y="2886549"/>
            <a:ext cx="5673012" cy="103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888886" y="2954514"/>
            <a:ext cx="35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Extracts Key Requirements Automatically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888886" y="3284271"/>
            <a:ext cx="4223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Artificial intelligence analyzes the BRD to identify and extract essential requirements efficiently.</a:t>
            </a:r>
          </a:p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27788" y="4056920"/>
            <a:ext cx="5756988" cy="107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903443" y="4171655"/>
            <a:ext cx="422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 Standardized SRS Document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1903443" y="4492446"/>
            <a:ext cx="4422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Outputs a detailed, standardized Software Requirement Specification with supporting charts, tables, and diagrams.</a:t>
            </a:r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7788" y="5231110"/>
            <a:ext cx="5673012" cy="1125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888886" y="5401969"/>
            <a:ext cx="422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Ensure Completeness and Consistency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1903443" y="5709746"/>
            <a:ext cx="4387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validates the SRS across projects to maintain thoroughness and uniformity in requirements documentation.</a:t>
            </a:r>
          </a:p>
          <a:p>
            <a:endParaRPr lang="en-US" dirty="0"/>
          </a:p>
        </p:txBody>
      </p:sp>
      <p:pic>
        <p:nvPicPr>
          <p:cNvPr id="57" name="brdtosrs_fastapi_output_fronte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26064" y="1678307"/>
            <a:ext cx="6048902" cy="356977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371576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0207" y="122677"/>
            <a:ext cx="9741161" cy="1332899"/>
          </a:xfrm>
          <a:prstGeom prst="rect">
            <a:avLst/>
          </a:prstGeom>
          <a:gradFill>
            <a:gsLst>
              <a:gs pos="0">
                <a:srgbClr val="B3E2F7"/>
              </a:gs>
              <a:gs pos="100000">
                <a:srgbClr val="B3E2F7"/>
              </a:gs>
              <a:gs pos="50000">
                <a:srgbClr val="B3E2F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942" y="266064"/>
            <a:ext cx="9445690" cy="1042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369330"/>
            <a:ext cx="9043332" cy="439157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SDD Generation Workflow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380924" y="778352"/>
            <a:ext cx="6697762" cy="451710"/>
          </a:xfrm>
        </p:spPr>
        <p:txBody>
          <a:bodyPr/>
          <a:lstStyle/>
          <a:p>
            <a:pPr algn="ctr"/>
            <a:r>
              <a:rPr lang="en-US" sz="1000" dirty="0"/>
              <a:t>Detailed interface converting SRS documents into comprehensive SDD with visual diagrams</a:t>
            </a:r>
            <a:endParaRPr lang="en-US" sz="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IEM Research Foundation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1549267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 txBox="1">
            <a:spLocks/>
          </p:cNvSpPr>
          <p:nvPr/>
        </p:nvSpPr>
        <p:spPr>
          <a:xfrm>
            <a:off x="11610787" y="6434988"/>
            <a:ext cx="581213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</a:rPr>
              <a:t>   </a:t>
            </a:r>
            <a:r>
              <a:rPr lang="en-US" sz="1200" dirty="0">
                <a:solidFill>
                  <a:schemeClr val="bg1"/>
                </a:solidFill>
              </a:rPr>
              <a:t>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03443" y="1447239"/>
            <a:ext cx="389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Input SRS Document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1903443" y="1831496"/>
            <a:ext cx="42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Start with the Software Requirements Specification document as the input source.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88886" y="2425291"/>
            <a:ext cx="359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Convert Requirements to Design Specs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1888886" y="2752424"/>
            <a:ext cx="4223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Transform requirements into detailed design specifications for system development.</a:t>
            </a:r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903443" y="3387276"/>
            <a:ext cx="422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 Complete SDD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1903443" y="3721229"/>
            <a:ext cx="4342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Produce System Design Document including system architecture diagrams for clarity.</a:t>
            </a:r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68845" y="4376448"/>
            <a:ext cx="422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Auto-integrate </a:t>
            </a:r>
            <a:r>
              <a:rPr lang="en-US" sz="1400" b="1" dirty="0" smtClean="0"/>
              <a:t>Diagrams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1839062" y="4684225"/>
            <a:ext cx="4253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Automatically </a:t>
            </a:r>
            <a:r>
              <a:rPr lang="en-US" sz="1200" dirty="0" smtClean="0"/>
              <a:t>embed diagrams </a:t>
            </a:r>
            <a:r>
              <a:rPr lang="en-US" sz="1200" dirty="0"/>
              <a:t>to visually represent design elements clearly.</a:t>
            </a:r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839062" y="5269000"/>
            <a:ext cx="422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 Final Outputs</a:t>
            </a:r>
            <a:endParaRPr lang="en-US" sz="11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868845" y="5516699"/>
            <a:ext cx="3896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Automatically generate two files: a content file with the complete System Design Document and a diagram file containing all architecture and design diagrams.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49" y="2489015"/>
            <a:ext cx="750396" cy="7322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24" y="3441898"/>
            <a:ext cx="697467" cy="686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638" y="4451459"/>
            <a:ext cx="697424" cy="646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866" y="5248531"/>
            <a:ext cx="775979" cy="590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24" y="1513500"/>
            <a:ext cx="669465" cy="635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922" y="1864599"/>
            <a:ext cx="6211076" cy="420963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0" y="6486358"/>
            <a:ext cx="419043" cy="305063"/>
          </a:xfrm>
          <a:prstGeom prst="rect">
            <a:avLst/>
          </a:prstGeom>
          <a:solidFill>
            <a:srgbClr val="012167"/>
          </a:solidFill>
        </p:spPr>
      </p:pic>
    </p:spTree>
    <p:extLst>
      <p:ext uri="{BB962C8B-B14F-4D97-AF65-F5344CB8AC3E}">
        <p14:creationId xmlns:p14="http://schemas.microsoft.com/office/powerpoint/2010/main" val="14189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19B998-C0F0-415C-AF4D-F10DCCD30A25}">
  <ds:schemaRefs>
    <ds:schemaRef ds:uri="http://purl.org/dc/terms/"/>
    <ds:schemaRef ds:uri="http://www.w3.org/XML/1998/namespace"/>
    <ds:schemaRef ds:uri="http://schemas.microsoft.com/office/2006/documentManagement/types"/>
    <ds:schemaRef ds:uri="71af3243-3dd4-4a8d-8c0d-dd76da1f02a5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2245</Words>
  <Application>Microsoft Office PowerPoint</Application>
  <PresentationFormat>Widescreen</PresentationFormat>
  <Paragraphs>1736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Algerian</vt:lpstr>
      <vt:lpstr>Arial</vt:lpstr>
      <vt:lpstr>Calibri</vt:lpstr>
      <vt:lpstr>Office Theme</vt:lpstr>
      <vt:lpstr>SDLC Automator</vt:lpstr>
      <vt:lpstr>Problem Statement</vt:lpstr>
      <vt:lpstr>Comprehensive AI-Powered Solution Overview</vt:lpstr>
      <vt:lpstr>Product Overview: SDLC Automator</vt:lpstr>
      <vt:lpstr> Target Audience &amp; Market Opportunity</vt:lpstr>
      <vt:lpstr>Key Benefits and Features Overview</vt:lpstr>
      <vt:lpstr>Visual Elements</vt:lpstr>
      <vt:lpstr>SRS Generation Workflow</vt:lpstr>
      <vt:lpstr>SDD Generation Workflow </vt:lpstr>
      <vt:lpstr>Test Case Generation Workflow</vt:lpstr>
      <vt:lpstr>Proposal Generation Workflow</vt:lpstr>
      <vt:lpstr>Maximize Efficiency with SDLC Automator</vt:lpstr>
      <vt:lpstr>Business Model &amp; Pricing Strategy</vt:lpstr>
      <vt:lpstr>Unlock  AI-Powered Efficiency with Tailored SDLC Pricing Plans</vt:lpstr>
      <vt:lpstr>Compare Leading SDLC Automation Platforms Effectively</vt:lpstr>
      <vt:lpstr>Technology &amp; Innovation Stack</vt:lpstr>
      <vt:lpstr>Market Positioning &amp; Competitive Advantage</vt:lpstr>
      <vt:lpstr>Upcoming Use Cases and Future Development Roadmap</vt:lpstr>
      <vt:lpstr>Our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2025-09-16T04:54:15Z</dcterms:created>
  <dcterms:modified xsi:type="dcterms:W3CDTF">2025-09-25T08:06:56Z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